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Prompt Medium"/>
      <p:regular r:id="rId11"/>
    </p:embeddedFont>
    <p:embeddedFont>
      <p:font typeface="Prompt Medium"/>
      <p:regular r:id="rId12"/>
    </p:embeddedFont>
    <p:embeddedFont>
      <p:font typeface="Prompt Medium"/>
      <p:regular r:id="rId13"/>
    </p:embeddedFont>
    <p:embeddedFont>
      <p:font typeface="Prompt Medium"/>
      <p:regular r:id="rId14"/>
    </p:embeddedFont>
    <p:embeddedFont>
      <p:font typeface="Mukta Light"/>
      <p:regular r:id="rId15"/>
    </p:embeddedFont>
    <p:embeddedFont>
      <p:font typeface="Mukta Light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2-1.png>
</file>

<file path=ppt/media/image-3-1.png>
</file>

<file path=ppt/media/image-3-10.sv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3-9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image" Target="../media/image-3-9.png"/><Relationship Id="rId10" Type="http://schemas.openxmlformats.org/officeDocument/2006/relationships/image" Target="../media/image-3-10.svg"/><Relationship Id="rId11" Type="http://schemas.openxmlformats.org/officeDocument/2006/relationships/slideLayout" Target="../slideLayouts/slideLayout4.xml"/><Relationship Id="rId1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505908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Dart Basics: Variables, Data Types &amp; Conditional Statements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9335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Dive into the fundamental building blocks of Dart programming, exploring how to manage data and control program flow.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813" y="621387"/>
            <a:ext cx="7896463" cy="627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Understanding Variables in Dart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90813" y="1791176"/>
            <a:ext cx="7608689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Variables are essential containers in programming, used to store data values. In Dart, each variable has a specific data type that determines what kind of data it can hold.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0813" y="3078956"/>
            <a:ext cx="7608689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You can declare variables in several ways: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0813" y="3643789"/>
            <a:ext cx="7608689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Allows Dart to infer the type based on the initial value. This is flexible but less explicit.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0813" y="4468654"/>
            <a:ext cx="7608689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Explicit Types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Directly specify the data type (e.g.,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,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String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) for clarity and type safety.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0813" y="5293519"/>
            <a:ext cx="7608689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final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/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Used for constants, where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final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is set once at runtime and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is a compile-time constant.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0813" y="6265545"/>
            <a:ext cx="7608689" cy="11530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age = 25;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name = 'Alice';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final PI = 3.14;</a:t>
            </a:r>
            <a:endParaRPr lang="en-US" sz="17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8382" y="1842016"/>
            <a:ext cx="4888706" cy="488870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0933" y="660797"/>
            <a:ext cx="10077450" cy="635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Common Dart Data Types with Examples</a:t>
            </a:r>
            <a:endParaRPr lang="en-US" sz="4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00933" y="1754029"/>
            <a:ext cx="572095" cy="5720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00933" y="2612112"/>
            <a:ext cx="2542580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800933" y="3067288"/>
            <a:ext cx="4152186" cy="732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For storing whole numbers without decimal points.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00933" y="3936802"/>
            <a:ext cx="4152186" cy="381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 count = 10;</a:t>
            </a:r>
            <a:endParaRPr lang="en-US" sz="18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9107" y="1754029"/>
            <a:ext cx="572095" cy="57209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9107" y="2612112"/>
            <a:ext cx="2542580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double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5239107" y="3067288"/>
            <a:ext cx="4152186" cy="732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For storing numbers with decimal points, representing fractional values.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5239107" y="3936802"/>
            <a:ext cx="4152186" cy="381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double price = 19.99;</a:t>
            </a:r>
            <a:endParaRPr lang="en-US" sz="18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281" y="1754029"/>
            <a:ext cx="572095" cy="57209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77281" y="2612112"/>
            <a:ext cx="2542580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String</a:t>
            </a:r>
            <a:endParaRPr lang="en-US" sz="2000" dirty="0"/>
          </a:p>
        </p:txBody>
      </p:sp>
      <p:sp>
        <p:nvSpPr>
          <p:cNvPr id="13" name="Text 8"/>
          <p:cNvSpPr/>
          <p:nvPr/>
        </p:nvSpPr>
        <p:spPr>
          <a:xfrm>
            <a:off x="9677281" y="3067288"/>
            <a:ext cx="4152186" cy="732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For storing sequences of characters (text), enclosed in single or double quotes.</a:t>
            </a:r>
            <a:endParaRPr lang="en-US" sz="1800" dirty="0"/>
          </a:p>
        </p:txBody>
      </p:sp>
      <p:sp>
        <p:nvSpPr>
          <p:cNvPr id="14" name="Text 9"/>
          <p:cNvSpPr/>
          <p:nvPr/>
        </p:nvSpPr>
        <p:spPr>
          <a:xfrm>
            <a:off x="9677281" y="3936802"/>
            <a:ext cx="4152186" cy="381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String greeting = 'Hello';</a:t>
            </a:r>
            <a:endParaRPr lang="en-US" sz="180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0933" y="4775835"/>
            <a:ext cx="572095" cy="572095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800933" y="5633918"/>
            <a:ext cx="2542580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bool</a:t>
            </a:r>
            <a:endParaRPr lang="en-US" sz="2000" dirty="0"/>
          </a:p>
        </p:txBody>
      </p:sp>
      <p:sp>
        <p:nvSpPr>
          <p:cNvPr id="17" name="Text 11"/>
          <p:cNvSpPr/>
          <p:nvPr/>
        </p:nvSpPr>
        <p:spPr>
          <a:xfrm>
            <a:off x="800933" y="6089094"/>
            <a:ext cx="4152186" cy="762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For storing boolean values: either </a:t>
            </a:r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true</a:t>
            </a:r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or </a:t>
            </a:r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false</a:t>
            </a:r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800" dirty="0"/>
          </a:p>
        </p:txBody>
      </p:sp>
      <p:sp>
        <p:nvSpPr>
          <p:cNvPr id="18" name="Text 12"/>
          <p:cNvSpPr/>
          <p:nvPr/>
        </p:nvSpPr>
        <p:spPr>
          <a:xfrm>
            <a:off x="800933" y="6989088"/>
            <a:ext cx="4152186" cy="381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bool isActive = true;</a:t>
            </a:r>
            <a:endParaRPr lang="en-US" sz="1800" dirty="0"/>
          </a:p>
        </p:txBody>
      </p:sp>
      <p:pic>
        <p:nvPicPr>
          <p:cNvPr id="19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39107" y="4775835"/>
            <a:ext cx="572095" cy="572095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5239107" y="5633918"/>
            <a:ext cx="2542580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List &amp; Map</a:t>
            </a:r>
            <a:endParaRPr lang="en-US" sz="2000" dirty="0"/>
          </a:p>
        </p:txBody>
      </p:sp>
      <p:sp>
        <p:nvSpPr>
          <p:cNvPr id="21" name="Text 14"/>
          <p:cNvSpPr/>
          <p:nvPr/>
        </p:nvSpPr>
        <p:spPr>
          <a:xfrm>
            <a:off x="5239107" y="6089094"/>
            <a:ext cx="4152186" cy="1479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Dart also provides powerful collection types like </a:t>
            </a:r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List</a:t>
            </a:r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(ordered sequence) and </a:t>
            </a:r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Map</a:t>
            </a:r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(key-value pairs) for more complex data structures.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1959" y="339447"/>
            <a:ext cx="640758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Conditional Statements: Directing Program Flow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431959" y="929164"/>
            <a:ext cx="137664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Conditional statements allow your program to make decisions and execute different blocks of code based on certain conditions.</a:t>
            </a:r>
            <a:endParaRPr lang="en-US" sz="950" dirty="0"/>
          </a:p>
        </p:txBody>
      </p:sp>
      <p:sp>
        <p:nvSpPr>
          <p:cNvPr id="4" name="Text 2"/>
          <p:cNvSpPr/>
          <p:nvPr/>
        </p:nvSpPr>
        <p:spPr>
          <a:xfrm>
            <a:off x="431959" y="1388864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If-Else Statements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431959" y="1717834"/>
            <a:ext cx="6732746" cy="402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statement evaluates a boolean expression. If it's true, the code inside the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block executes. An optional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else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block handles the false condition.</a:t>
            </a:r>
            <a:endParaRPr lang="en-US" sz="950" dirty="0"/>
          </a:p>
        </p:txBody>
      </p:sp>
      <p:sp>
        <p:nvSpPr>
          <p:cNvPr id="6" name="Shape 4"/>
          <p:cNvSpPr/>
          <p:nvPr/>
        </p:nvSpPr>
        <p:spPr>
          <a:xfrm>
            <a:off x="431959" y="2259330"/>
            <a:ext cx="6732746" cy="1962745"/>
          </a:xfrm>
          <a:prstGeom prst="roundRect">
            <a:avLst>
              <a:gd name="adj" fmla="val 2642"/>
            </a:avLst>
          </a:prstGeom>
          <a:solidFill>
            <a:srgbClr val="181930"/>
          </a:solidFill>
          <a:ln/>
        </p:spPr>
      </p:sp>
      <p:sp>
        <p:nvSpPr>
          <p:cNvPr id="7" name="Shape 5"/>
          <p:cNvSpPr/>
          <p:nvPr/>
        </p:nvSpPr>
        <p:spPr>
          <a:xfrm>
            <a:off x="425887" y="2259330"/>
            <a:ext cx="6744891" cy="1962745"/>
          </a:xfrm>
          <a:prstGeom prst="roundRect">
            <a:avLst>
              <a:gd name="adj" fmla="val 943"/>
            </a:avLst>
          </a:prstGeom>
          <a:solidFill>
            <a:srgbClr val="181930"/>
          </a:solidFill>
          <a:ln/>
        </p:spPr>
      </p:sp>
      <p:sp>
        <p:nvSpPr>
          <p:cNvPr id="8" name="Text 6"/>
          <p:cNvSpPr/>
          <p:nvPr/>
        </p:nvSpPr>
        <p:spPr>
          <a:xfrm>
            <a:off x="549235" y="2351842"/>
            <a:ext cx="6498193" cy="1777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int temperature = 25;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if (temperature &gt; 30) {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print('It's hot!');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 else if (temperature &gt; 20) {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print('It's warm.');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 else {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print('It's cool.');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</a:t>
            </a:r>
            <a:endParaRPr lang="en-US" sz="9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1959" y="4360902"/>
            <a:ext cx="6732746" cy="6732746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473315" y="1388864"/>
            <a:ext cx="1645920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Switch Statements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7473315" y="1717834"/>
            <a:ext cx="6732746" cy="402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switch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statement is used to perform different actions based on different conditions, often when you have multiple possible values for a single variable.</a:t>
            </a:r>
            <a:endParaRPr lang="en-US" sz="950" dirty="0"/>
          </a:p>
        </p:txBody>
      </p:sp>
      <p:sp>
        <p:nvSpPr>
          <p:cNvPr id="12" name="Shape 9"/>
          <p:cNvSpPr/>
          <p:nvPr/>
        </p:nvSpPr>
        <p:spPr>
          <a:xfrm>
            <a:off x="7473315" y="2259330"/>
            <a:ext cx="6732746" cy="2555319"/>
          </a:xfrm>
          <a:prstGeom prst="roundRect">
            <a:avLst>
              <a:gd name="adj" fmla="val 2029"/>
            </a:avLst>
          </a:prstGeom>
          <a:solidFill>
            <a:srgbClr val="181930"/>
          </a:solidFill>
          <a:ln/>
        </p:spPr>
      </p:sp>
      <p:sp>
        <p:nvSpPr>
          <p:cNvPr id="13" name="Shape 10"/>
          <p:cNvSpPr/>
          <p:nvPr/>
        </p:nvSpPr>
        <p:spPr>
          <a:xfrm>
            <a:off x="7467243" y="2259330"/>
            <a:ext cx="6744891" cy="2555319"/>
          </a:xfrm>
          <a:prstGeom prst="roundRect">
            <a:avLst>
              <a:gd name="adj" fmla="val 725"/>
            </a:avLst>
          </a:prstGeom>
          <a:solidFill>
            <a:srgbClr val="181930"/>
          </a:solidFill>
          <a:ln/>
        </p:spPr>
      </p:sp>
      <p:sp>
        <p:nvSpPr>
          <p:cNvPr id="14" name="Text 11"/>
          <p:cNvSpPr/>
          <p:nvPr/>
        </p:nvSpPr>
        <p:spPr>
          <a:xfrm>
            <a:off x="7590592" y="2351842"/>
            <a:ext cx="6498193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String day = 'Monday';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switch (day) {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case 'Monday':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print('Start of the week.');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break;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case 'Friday':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print('Weekend is near!');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break;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default: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print('Midweek.');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</a:t>
            </a:r>
            <a:endParaRPr lang="en-US" sz="950" dirty="0"/>
          </a:p>
        </p:txBody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3315" y="4953476"/>
            <a:ext cx="6732746" cy="673274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2025-12-07T18:43:05Z</dcterms:created>
  <dcterms:modified xsi:type="dcterms:W3CDTF">2025-12-07T18:43:05Z</dcterms:modified>
</cp:coreProperties>
</file>